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6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702" y="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64A9-9383-41CE-BD19-D2930FB54C32}" type="datetimeFigureOut">
              <a:rPr lang="it-IT" smtClean="0"/>
              <a:pPr/>
              <a:t>28/06/2017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0D4C-8AD3-4C23-A92D-630286E0E4E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674731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64A9-9383-41CE-BD19-D2930FB54C32}" type="datetimeFigureOut">
              <a:rPr lang="it-IT" smtClean="0"/>
              <a:pPr/>
              <a:t>28/06/2017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0D4C-8AD3-4C23-A92D-630286E0E4E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450952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64A9-9383-41CE-BD19-D2930FB54C32}" type="datetimeFigureOut">
              <a:rPr lang="it-IT" smtClean="0"/>
              <a:pPr/>
              <a:t>28/06/2017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0D4C-8AD3-4C23-A92D-630286E0E4E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98498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64A9-9383-41CE-BD19-D2930FB54C32}" type="datetimeFigureOut">
              <a:rPr lang="it-IT" smtClean="0"/>
              <a:pPr/>
              <a:t>28/06/2017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0D4C-8AD3-4C23-A92D-630286E0E4E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76148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64A9-9383-41CE-BD19-D2930FB54C32}" type="datetimeFigureOut">
              <a:rPr lang="it-IT" smtClean="0"/>
              <a:pPr/>
              <a:t>28/06/2017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0D4C-8AD3-4C23-A92D-630286E0E4E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73649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64A9-9383-41CE-BD19-D2930FB54C32}" type="datetimeFigureOut">
              <a:rPr lang="it-IT" smtClean="0"/>
              <a:pPr/>
              <a:t>28/06/2017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0D4C-8AD3-4C23-A92D-630286E0E4E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26597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64A9-9383-41CE-BD19-D2930FB54C32}" type="datetimeFigureOut">
              <a:rPr lang="it-IT" smtClean="0"/>
              <a:pPr/>
              <a:t>28/06/2017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0D4C-8AD3-4C23-A92D-630286E0E4E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52918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64A9-9383-41CE-BD19-D2930FB54C32}" type="datetimeFigureOut">
              <a:rPr lang="it-IT" smtClean="0"/>
              <a:pPr/>
              <a:t>28/06/2017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0D4C-8AD3-4C23-A92D-630286E0E4E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39014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64A9-9383-41CE-BD19-D2930FB54C32}" type="datetimeFigureOut">
              <a:rPr lang="it-IT" smtClean="0"/>
              <a:pPr/>
              <a:t>28/06/2017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0D4C-8AD3-4C23-A92D-630286E0E4E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4315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64A9-9383-41CE-BD19-D2930FB54C32}" type="datetimeFigureOut">
              <a:rPr lang="it-IT" smtClean="0"/>
              <a:pPr/>
              <a:t>28/06/2017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0D4C-8AD3-4C23-A92D-630286E0E4E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527270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564A9-9383-41CE-BD19-D2930FB54C32}" type="datetimeFigureOut">
              <a:rPr lang="it-IT" smtClean="0"/>
              <a:pPr/>
              <a:t>28/06/2017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0D4C-8AD3-4C23-A92D-630286E0E4E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85521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564A9-9383-41CE-BD19-D2930FB54C32}" type="datetimeFigureOut">
              <a:rPr lang="it-IT" smtClean="0"/>
              <a:pPr/>
              <a:t>28/06/2017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60D4C-8AD3-4C23-A92D-630286E0E4E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24664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836711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Media-Math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11560" y="908720"/>
            <a:ext cx="7992888" cy="5400600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it-IT" b="1" dirty="0" smtClean="0">
              <a:solidFill>
                <a:schemeClr val="tx1"/>
              </a:solidFill>
              <a:effectLst/>
              <a:latin typeface="Bookman Old Style"/>
              <a:ea typeface="Calibri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51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L’attività propone un insegnamento della geometria che tiene conto dei graduali livelli di apprendimento degli studenti, ne rafforza gli aspetti visuali e descrittivi-analitici acquisiti nella scuola primaria e, attraverso attività di costruzione di modelli su carta e con l’uso del software Geogebra, promuove il pensiero razionale.</a:t>
            </a:r>
            <a:endParaRPr lang="it-IT" sz="5100" b="1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51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Il problema geometrico – l’equiscomponibilità di figure geometriche – viene risolto alternando modalità e ambienti di lavoro differenti: attività di gruppo realizzate con materiale cartaceo e strumenti da disegno, attività di laboratorio informatico con Geogebra, realizzazione del “Diario di bordo” e discussione collettiva in classe.</a:t>
            </a:r>
            <a:endParaRPr lang="it-IT" sz="5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651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A.S.2016-2017\Media-Mat\MEDIA_MATH\Media-Mat\IMG_14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111"/>
            <a:ext cx="9144000" cy="6829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A.S.2016-2017\Media-Mat\MEDIA_MATH\Media-Mat\IMG_14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111"/>
            <a:ext cx="9144000" cy="6829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A.S.2016-2017\Media-Mat\MEDIA_MATH\Media-Mat\IMG_14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111"/>
            <a:ext cx="9144000" cy="6829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A.S.2016-2017\Media-Mat\MEDIA_MATH\Media-Mat\IMG_14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111"/>
            <a:ext cx="9144000" cy="6829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A.S.2016-2017\Media-Mat\MEDIA_MATH\Media-Mat\IMG_15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111"/>
            <a:ext cx="9144000" cy="6829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A.S.2016-2017\Media-Mat\MEDIA_MATH\Media-Mat\IMG_15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111"/>
            <a:ext cx="9144000" cy="6829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A.S.2016-2017\Media-Mat\MEDIA_MATH\Media-Mat\IMG_15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111"/>
            <a:ext cx="9144000" cy="6829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A.S.2016-2017\Media-Mat\MEDIA_MATH\Media-Mat\IMG_15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111"/>
            <a:ext cx="9144000" cy="6829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:\A.S.2016-2017\Media-Mat\MEDIA_MATH\Media-Mat\IMG_15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111"/>
            <a:ext cx="9144000" cy="6829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:\A.S.2016-2017\Media-Mat\MEDIA_MATH\Media-Mat\IMG_15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111"/>
            <a:ext cx="9144000" cy="6829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Finalità</a:t>
            </a:r>
            <a:endParaRPr lang="it-IT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958011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it-IT" sz="35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Saper operare con gli enti geometrici fondamentali.</a:t>
            </a:r>
            <a:endParaRPr lang="it-IT" sz="35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it-IT" sz="35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Saper riconoscere e costruire poligoni.</a:t>
            </a:r>
            <a:endParaRPr lang="it-IT" sz="35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it-IT" sz="35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Saper contare associando al numero la quantità corrispondente.</a:t>
            </a:r>
            <a:endParaRPr lang="it-IT" sz="35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it-IT" sz="35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Saper codificare e decodificare il simbolo numerico.</a:t>
            </a:r>
            <a:endParaRPr lang="it-IT" sz="35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it-IT" sz="3500" b="1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Saper riconoscere e costruire gruppi di oggetti con la stessa numerosità</a:t>
            </a:r>
            <a:r>
              <a:rPr lang="it-IT" b="1" dirty="0" smtClean="0">
                <a:effectLst/>
                <a:latin typeface="Bookman Old Style"/>
                <a:ea typeface="Calibri"/>
                <a:cs typeface="Times New Roman"/>
              </a:rPr>
              <a:t>.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735135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:\A.S.2016-2017\Media-Mat\MEDIA_MATH\Media-Mat\IMG_15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111"/>
            <a:ext cx="9144000" cy="6829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G:\A.S.2016-2017\Media-Mat\MEDIA_MATH\Media-Mat\IMG_15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111"/>
            <a:ext cx="9144000" cy="6829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:\A.S.2016-2017\Media-Mat\MEDIA_MATH\IMG_15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111"/>
            <a:ext cx="9144000" cy="6829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:\A.S.2016-2017\Media-Mat\MEDIA_MATH\IMG_15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111"/>
            <a:ext cx="9144000" cy="6829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G:\A.S.2016-2017\Media-Mat\MEDIA_MATH\IMG_16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111"/>
            <a:ext cx="9144000" cy="6829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G:\A.S.2016-2017\Media-Mat\MEDIA_MATH\IMG_16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111"/>
            <a:ext cx="9144000" cy="6829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Obiettivi </a:t>
            </a:r>
            <a:endParaRPr lang="it-IT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836712"/>
            <a:ext cx="8424936" cy="5688632"/>
          </a:xfrm>
        </p:spPr>
        <p:txBody>
          <a:bodyPr>
            <a:normAutofit/>
          </a:bodyPr>
          <a:lstStyle/>
          <a:p>
            <a:r>
              <a:rPr lang="it-IT" sz="2400" b="1" dirty="0">
                <a:latin typeface="Times New Roman" pitchFamily="18" charset="0"/>
                <a:cs typeface="Times New Roman" pitchFamily="18" charset="0"/>
              </a:rPr>
              <a:t>Accrescere il bagaglio e la varietà delle parole numerali e allenarsi al contare 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transitivo.</a:t>
            </a:r>
          </a:p>
          <a:p>
            <a:r>
              <a:rPr lang="it-IT" sz="2400" b="1" dirty="0">
                <a:latin typeface="Times New Roman" pitchFamily="18" charset="0"/>
                <a:cs typeface="Times New Roman" pitchFamily="18" charset="0"/>
              </a:rPr>
              <a:t>Collegare parole e simboli numerici a esempi e modelli concreti per esperire il concetto astratto di numero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it-IT" sz="2400" b="1" dirty="0" smtClean="0">
                <a:effectLst/>
                <a:latin typeface="Times New Roman" pitchFamily="18" charset="0"/>
                <a:cs typeface="Times New Roman" pitchFamily="18" charset="0"/>
              </a:rPr>
              <a:t>Elaborare esempi e immagini geometriche dell’operazione di sottrazione in collegamento all’addizione e alla relazione d’ordine maggiore o uguale.</a:t>
            </a:r>
          </a:p>
          <a:p>
            <a:r>
              <a:rPr lang="it-IT" sz="2400" b="1" dirty="0" smtClean="0">
                <a:effectLst/>
                <a:latin typeface="Times New Roman" pitchFamily="18" charset="0"/>
                <a:cs typeface="Times New Roman" pitchFamily="18" charset="0"/>
              </a:rPr>
              <a:t>Riflettere sul concetto astratto di piano (spazio bidimensionale) e su quello di spazio (tridimensionale).</a:t>
            </a:r>
          </a:p>
          <a:p>
            <a:r>
              <a:rPr lang="it-IT" sz="2400" b="1" dirty="0" smtClean="0">
                <a:effectLst/>
                <a:latin typeface="Times New Roman" pitchFamily="18" charset="0"/>
                <a:cs typeface="Times New Roman" pitchFamily="18" charset="0"/>
              </a:rPr>
              <a:t>Applicare le conoscenze geometriche al contesto reale quotidiano e alla tecnica: costruzione di un tangram.</a:t>
            </a:r>
          </a:p>
          <a:p>
            <a:r>
              <a:rPr lang="it-IT" sz="2400" b="1" dirty="0" smtClean="0">
                <a:effectLst/>
                <a:latin typeface="Times New Roman" pitchFamily="18" charset="0"/>
                <a:cs typeface="Times New Roman" pitchFamily="18" charset="0"/>
              </a:rPr>
              <a:t>Risolvere semplici problemi con l’uso delle addizioni a voce e sul quaderno.</a:t>
            </a:r>
          </a:p>
          <a:p>
            <a:r>
              <a:rPr lang="it-IT" sz="2400" b="1" dirty="0" smtClean="0">
                <a:effectLst/>
                <a:latin typeface="Times New Roman" pitchFamily="18" charset="0"/>
                <a:cs typeface="Times New Roman" pitchFamily="18" charset="0"/>
              </a:rPr>
              <a:t>Eseguire semplici calcoli mentali con addizione e sottrazione.</a:t>
            </a:r>
            <a:endParaRPr lang="it-IT" sz="24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endParaRPr lang="it-IT" sz="1800" dirty="0" smtClean="0">
              <a:effectLst/>
            </a:endParaRPr>
          </a:p>
          <a:p>
            <a:endParaRPr lang="it-IT" sz="1800" dirty="0" smtClean="0">
              <a:solidFill>
                <a:srgbClr val="000000"/>
              </a:solidFill>
              <a:effectLst/>
              <a:latin typeface="Verdana"/>
              <a:ea typeface="Calibri"/>
              <a:cs typeface="Verdana"/>
            </a:endParaRPr>
          </a:p>
          <a:p>
            <a:endParaRPr lang="it-IT" sz="1800" dirty="0">
              <a:ea typeface="Calibri"/>
              <a:cs typeface="Times New Roman"/>
            </a:endParaRPr>
          </a:p>
          <a:p>
            <a:endParaRPr lang="it-IT" sz="2400" dirty="0">
              <a:ea typeface="Calibri"/>
              <a:cs typeface="Times New Roman"/>
            </a:endParaRPr>
          </a:p>
          <a:p>
            <a:endParaRPr lang="it-IT" dirty="0">
              <a:ea typeface="Calibri"/>
              <a:cs typeface="Times New Roman"/>
            </a:endParaRPr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644314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A.S.2016-2017\Media-Mat\MEDIA_MATH\Media-Mat\IMG_145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231800" cy="81815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07819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A.S.2016-2017\Media-Mat\MEDIA_MATH\Media-Mat\IMG_14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111"/>
            <a:ext cx="9144000" cy="6829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A.S.2016-2017\Media-Mat\MEDIA_MATH\Media-Mat\IMG_14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111"/>
            <a:ext cx="9144000" cy="6829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A.S.2016-2017\Media-Mat\MEDIA_MATH\Media-Mat\IMG_14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111"/>
            <a:ext cx="9144000" cy="6829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A.S.2016-2017\Media-Mat\MEDIA_MATH\Media-Mat\IMG_14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111"/>
            <a:ext cx="9144000" cy="6829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A.S.2016-2017\Media-Mat\MEDIA_MATH\Media-Mat\IMG_14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111"/>
            <a:ext cx="9144000" cy="6829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256</Words>
  <Application>Microsoft Office PowerPoint</Application>
  <PresentationFormat>Presentazione su schermo (4:3)</PresentationFormat>
  <Paragraphs>23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Tema di Office</vt:lpstr>
      <vt:lpstr>Media-Math</vt:lpstr>
      <vt:lpstr>Finalità</vt:lpstr>
      <vt:lpstr>Obiettivi 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Media-Math</dc:title>
  <dc:creator>Administrator</dc:creator>
  <cp:lastModifiedBy>Alunno_Free</cp:lastModifiedBy>
  <cp:revision>13</cp:revision>
  <dcterms:created xsi:type="dcterms:W3CDTF">2017-06-20T06:55:53Z</dcterms:created>
  <dcterms:modified xsi:type="dcterms:W3CDTF">2017-06-28T07:21:58Z</dcterms:modified>
</cp:coreProperties>
</file>